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9"/>
  </p:notesMasterIdLst>
  <p:sldIdLst>
    <p:sldId id="256" r:id="rId2"/>
    <p:sldId id="266" r:id="rId3"/>
    <p:sldId id="257" r:id="rId4"/>
    <p:sldId id="260" r:id="rId5"/>
    <p:sldId id="261" r:id="rId6"/>
    <p:sldId id="267" r:id="rId7"/>
    <p:sldId id="263" r:id="rId8"/>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5" autoAdjust="0"/>
    <p:restoredTop sz="94683" autoAdjust="0"/>
  </p:normalViewPr>
  <p:slideViewPr>
    <p:cSldViewPr>
      <p:cViewPr>
        <p:scale>
          <a:sx n="117" d="100"/>
          <a:sy n="117" d="100"/>
        </p:scale>
        <p:origin x="-1470" y="192"/>
      </p:cViewPr>
      <p:guideLst>
        <p:guide orient="horz" pos="2160"/>
        <p:guide pos="2880"/>
      </p:guideLst>
    </p:cSldViewPr>
  </p:slideViewPr>
  <p:outlineViewPr>
    <p:cViewPr>
      <p:scale>
        <a:sx n="33" d="100"/>
        <a:sy n="33" d="100"/>
      </p:scale>
      <p:origin x="0" y="115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8D8FA24-CB29-43F9-B95E-8D747B26EA8A}" type="datetimeFigureOut">
              <a:rPr lang="fr-FR" smtClean="0"/>
              <a:t>09/02/2017</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80DDE7C-A2BE-4931-BD12-28106979B03A}" type="slidenum">
              <a:rPr lang="fr-FR" smtClean="0"/>
              <a:t>‹N°›</a:t>
            </a:fld>
            <a:endParaRPr lang="fr-FR" dirty="0"/>
          </a:p>
        </p:txBody>
      </p:sp>
    </p:spTree>
    <p:extLst>
      <p:ext uri="{BB962C8B-B14F-4D97-AF65-F5344CB8AC3E}">
        <p14:creationId xmlns:p14="http://schemas.microsoft.com/office/powerpoint/2010/main" val="4148930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80DDE7C-A2BE-4931-BD12-28106979B03A}" type="slidenum">
              <a:rPr lang="fr-FR" smtClean="0"/>
              <a:t>2</a:t>
            </a:fld>
            <a:endParaRPr lang="fr-FR" dirty="0"/>
          </a:p>
        </p:txBody>
      </p:sp>
    </p:spTree>
    <p:extLst>
      <p:ext uri="{BB962C8B-B14F-4D97-AF65-F5344CB8AC3E}">
        <p14:creationId xmlns:p14="http://schemas.microsoft.com/office/powerpoint/2010/main" val="2122755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Modifiez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E07C9439-7E04-4068-8E03-799C58A7D040}" type="datetimeFigureOut">
              <a:rPr lang="fr-FR" smtClean="0"/>
              <a:t>09/02/2017</a:t>
            </a:fld>
            <a:endParaRPr lang="fr-FR" dirty="0"/>
          </a:p>
        </p:txBody>
      </p:sp>
      <p:sp>
        <p:nvSpPr>
          <p:cNvPr id="20" name="Espace réservé du pied de page 19"/>
          <p:cNvSpPr>
            <a:spLocks noGrp="1"/>
          </p:cNvSpPr>
          <p:nvPr>
            <p:ph type="ftr" sz="quarter" idx="11"/>
          </p:nvPr>
        </p:nvSpPr>
        <p:spPr/>
        <p:txBody>
          <a:bodyPr/>
          <a:lstStyle>
            <a:extLst/>
          </a:lstStyle>
          <a:p>
            <a:endParaRPr lang="fr-FR" dirty="0"/>
          </a:p>
        </p:txBody>
      </p:sp>
      <p:sp>
        <p:nvSpPr>
          <p:cNvPr id="10" name="Espace réservé du numéro de diapositive 9"/>
          <p:cNvSpPr>
            <a:spLocks noGrp="1"/>
          </p:cNvSpPr>
          <p:nvPr>
            <p:ph type="sldNum" sz="quarter" idx="12"/>
          </p:nvPr>
        </p:nvSpPr>
        <p:spPr/>
        <p:txBody>
          <a:bodyPr/>
          <a:lstStyle>
            <a:extLst/>
          </a:lstStyle>
          <a:p>
            <a:fld id="{44A030A6-0632-44A1-9D99-FFB82566581F}" type="slidenum">
              <a:rPr lang="fr-FR" smtClean="0"/>
              <a:t>‹N°›</a:t>
            </a:fld>
            <a:endParaRPr lang="fr-FR" dirty="0"/>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07C9439-7E04-4068-8E03-799C58A7D040}" type="datetimeFigureOut">
              <a:rPr lang="fr-FR" smtClean="0"/>
              <a:t>09/02/2017</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44A030A6-0632-44A1-9D99-FFB82566581F}" type="slidenum">
              <a:rPr lang="fr-FR" smtClean="0"/>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07C9439-7E04-4068-8E03-799C58A7D040}" type="datetimeFigureOut">
              <a:rPr lang="fr-FR" smtClean="0"/>
              <a:t>09/02/2017</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44A030A6-0632-44A1-9D99-FFB82566581F}" type="slidenum">
              <a:rPr lang="fr-FR" smtClean="0"/>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07C9439-7E04-4068-8E03-799C58A7D040}" type="datetimeFigureOut">
              <a:rPr lang="fr-FR" smtClean="0"/>
              <a:t>09/02/2017</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44A030A6-0632-44A1-9D99-FFB82566581F}" type="slidenum">
              <a:rPr lang="fr-FR" smtClean="0"/>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E07C9439-7E04-4068-8E03-799C58A7D040}" type="datetimeFigureOut">
              <a:rPr lang="fr-FR" smtClean="0"/>
              <a:t>09/02/2017</a:t>
            </a:fld>
            <a:endParaRPr lang="fr-FR" dirty="0"/>
          </a:p>
        </p:txBody>
      </p:sp>
      <p:sp>
        <p:nvSpPr>
          <p:cNvPr id="5" name="Espace réservé du pied de page 4"/>
          <p:cNvSpPr>
            <a:spLocks noGrp="1"/>
          </p:cNvSpPr>
          <p:nvPr>
            <p:ph type="ftr" sz="quarter" idx="11"/>
          </p:nvPr>
        </p:nvSpPr>
        <p:spPr/>
        <p:txBody>
          <a:bodyPr/>
          <a:lstStyle>
            <a:extLst/>
          </a:lstStyle>
          <a:p>
            <a:endParaRPr lang="fr-FR" dirty="0"/>
          </a:p>
        </p:txBody>
      </p:sp>
      <p:sp>
        <p:nvSpPr>
          <p:cNvPr id="6" name="Espace réservé du numéro de diapositive 5"/>
          <p:cNvSpPr>
            <a:spLocks noGrp="1"/>
          </p:cNvSpPr>
          <p:nvPr>
            <p:ph type="sldNum" sz="quarter" idx="12"/>
          </p:nvPr>
        </p:nvSpPr>
        <p:spPr/>
        <p:txBody>
          <a:bodyPr/>
          <a:lstStyle>
            <a:extLst/>
          </a:lstStyle>
          <a:p>
            <a:fld id="{44A030A6-0632-44A1-9D99-FFB82566581F}" type="slidenum">
              <a:rPr lang="fr-FR" smtClean="0"/>
              <a:t>‹N°›</a:t>
            </a:fld>
            <a:endParaRPr lang="fr-FR"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E07C9439-7E04-4068-8E03-799C58A7D040}" type="datetimeFigureOut">
              <a:rPr lang="fr-FR" smtClean="0"/>
              <a:t>09/02/2017</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44A030A6-0632-44A1-9D99-FFB82566581F}" type="slidenum">
              <a:rPr lang="fr-FR" smtClean="0"/>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E07C9439-7E04-4068-8E03-799C58A7D040}" type="datetimeFigureOut">
              <a:rPr lang="fr-FR" smtClean="0"/>
              <a:t>09/02/2017</a:t>
            </a:fld>
            <a:endParaRPr lang="fr-FR" dirty="0"/>
          </a:p>
        </p:txBody>
      </p:sp>
      <p:sp>
        <p:nvSpPr>
          <p:cNvPr id="8" name="Espace réservé du pied de page 7"/>
          <p:cNvSpPr>
            <a:spLocks noGrp="1"/>
          </p:cNvSpPr>
          <p:nvPr>
            <p:ph type="ftr" sz="quarter" idx="11"/>
          </p:nvPr>
        </p:nvSpPr>
        <p:spPr/>
        <p:txBody>
          <a:bodyPr/>
          <a:lstStyle>
            <a:extLst/>
          </a:lstStyle>
          <a:p>
            <a:endParaRPr lang="fr-FR" dirty="0"/>
          </a:p>
        </p:txBody>
      </p:sp>
      <p:sp>
        <p:nvSpPr>
          <p:cNvPr id="9" name="Espace réservé du numéro de diapositive 8"/>
          <p:cNvSpPr>
            <a:spLocks noGrp="1"/>
          </p:cNvSpPr>
          <p:nvPr>
            <p:ph type="sldNum" sz="quarter" idx="12"/>
          </p:nvPr>
        </p:nvSpPr>
        <p:spPr/>
        <p:txBody>
          <a:bodyPr/>
          <a:lstStyle>
            <a:extLst/>
          </a:lstStyle>
          <a:p>
            <a:fld id="{44A030A6-0632-44A1-9D99-FFB82566581F}" type="slidenum">
              <a:rPr lang="fr-FR" smtClean="0"/>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extLst/>
          </a:lstStyle>
          <a:p>
            <a:fld id="{E07C9439-7E04-4068-8E03-799C58A7D040}" type="datetimeFigureOut">
              <a:rPr lang="fr-FR" smtClean="0"/>
              <a:t>09/02/2017</a:t>
            </a:fld>
            <a:endParaRPr lang="fr-FR" dirty="0"/>
          </a:p>
        </p:txBody>
      </p:sp>
      <p:sp>
        <p:nvSpPr>
          <p:cNvPr id="4" name="Espace réservé du pied de page 3"/>
          <p:cNvSpPr>
            <a:spLocks noGrp="1"/>
          </p:cNvSpPr>
          <p:nvPr>
            <p:ph type="ftr" sz="quarter" idx="11"/>
          </p:nvPr>
        </p:nvSpPr>
        <p:spPr/>
        <p:txBody>
          <a:bodyPr/>
          <a:lstStyle>
            <a:extLst/>
          </a:lstStyle>
          <a:p>
            <a:endParaRPr lang="fr-FR" dirty="0"/>
          </a:p>
        </p:txBody>
      </p:sp>
      <p:sp>
        <p:nvSpPr>
          <p:cNvPr id="5" name="Espace réservé du numéro de diapositive 4"/>
          <p:cNvSpPr>
            <a:spLocks noGrp="1"/>
          </p:cNvSpPr>
          <p:nvPr>
            <p:ph type="sldNum" sz="quarter" idx="12"/>
          </p:nvPr>
        </p:nvSpPr>
        <p:spPr/>
        <p:txBody>
          <a:bodyPr/>
          <a:lstStyle>
            <a:extLst/>
          </a:lstStyle>
          <a:p>
            <a:fld id="{44A030A6-0632-44A1-9D99-FFB82566581F}" type="slidenum">
              <a:rPr lang="fr-FR" smtClean="0"/>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Espace réservé de la date 1"/>
          <p:cNvSpPr>
            <a:spLocks noGrp="1"/>
          </p:cNvSpPr>
          <p:nvPr>
            <p:ph type="dt" sz="half" idx="10"/>
          </p:nvPr>
        </p:nvSpPr>
        <p:spPr/>
        <p:txBody>
          <a:bodyPr/>
          <a:lstStyle>
            <a:extLst/>
          </a:lstStyle>
          <a:p>
            <a:fld id="{E07C9439-7E04-4068-8E03-799C58A7D040}" type="datetimeFigureOut">
              <a:rPr lang="fr-FR" smtClean="0"/>
              <a:t>09/02/2017</a:t>
            </a:fld>
            <a:endParaRPr lang="fr-FR" dirty="0"/>
          </a:p>
        </p:txBody>
      </p:sp>
      <p:sp>
        <p:nvSpPr>
          <p:cNvPr id="3" name="Espace réservé du pied de page 2"/>
          <p:cNvSpPr>
            <a:spLocks noGrp="1"/>
          </p:cNvSpPr>
          <p:nvPr>
            <p:ph type="ftr" sz="quarter" idx="11"/>
          </p:nvPr>
        </p:nvSpPr>
        <p:spPr/>
        <p:txBody>
          <a:bodyPr/>
          <a:lstStyle>
            <a:extLst/>
          </a:lstStyle>
          <a:p>
            <a:endParaRPr lang="fr-FR" dirty="0"/>
          </a:p>
        </p:txBody>
      </p:sp>
      <p:sp>
        <p:nvSpPr>
          <p:cNvPr id="4" name="Espace réservé du numéro de diapositive 3"/>
          <p:cNvSpPr>
            <a:spLocks noGrp="1"/>
          </p:cNvSpPr>
          <p:nvPr>
            <p:ph type="sldNum" sz="quarter" idx="12"/>
          </p:nvPr>
        </p:nvSpPr>
        <p:spPr/>
        <p:txBody>
          <a:bodyPr/>
          <a:lstStyle>
            <a:extLst/>
          </a:lstStyle>
          <a:p>
            <a:fld id="{44A030A6-0632-44A1-9D99-FFB82566581F}" type="slidenum">
              <a:rPr lang="fr-FR" smtClean="0"/>
              <a:t>‹N°›</a:t>
            </a:fld>
            <a:endParaRPr lang="fr-FR"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E07C9439-7E04-4068-8E03-799C58A7D040}" type="datetimeFigureOut">
              <a:rPr lang="fr-FR" smtClean="0"/>
              <a:t>09/02/2017</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44A030A6-0632-44A1-9D99-FFB82566581F}" type="slidenum">
              <a:rPr lang="fr-FR" smtClean="0"/>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extLst/>
          </a:lstStyle>
          <a:p>
            <a:fld id="{E07C9439-7E04-4068-8E03-799C58A7D040}" type="datetimeFigureOut">
              <a:rPr lang="fr-FR" smtClean="0"/>
              <a:t>09/02/2017</a:t>
            </a:fld>
            <a:endParaRPr lang="fr-FR" dirty="0"/>
          </a:p>
        </p:txBody>
      </p:sp>
      <p:sp>
        <p:nvSpPr>
          <p:cNvPr id="6" name="Espace réservé du pied de page 5"/>
          <p:cNvSpPr>
            <a:spLocks noGrp="1"/>
          </p:cNvSpPr>
          <p:nvPr>
            <p:ph type="ftr" sz="quarter" idx="11"/>
          </p:nvPr>
        </p:nvSpPr>
        <p:spPr/>
        <p:txBody>
          <a:bodyPr/>
          <a:lstStyle>
            <a:extLst/>
          </a:lstStyle>
          <a:p>
            <a:endParaRPr lang="fr-FR" dirty="0"/>
          </a:p>
        </p:txBody>
      </p:sp>
      <p:sp>
        <p:nvSpPr>
          <p:cNvPr id="7" name="Espace réservé du numéro de diapositive 6"/>
          <p:cNvSpPr>
            <a:spLocks noGrp="1"/>
          </p:cNvSpPr>
          <p:nvPr>
            <p:ph type="sldNum" sz="quarter" idx="12"/>
          </p:nvPr>
        </p:nvSpPr>
        <p:spPr/>
        <p:txBody>
          <a:bodyPr/>
          <a:lstStyle>
            <a:extLst/>
          </a:lstStyle>
          <a:p>
            <a:fld id="{44A030A6-0632-44A1-9D99-FFB82566581F}" type="slidenum">
              <a:rPr lang="fr-FR" smtClean="0"/>
              <a:t>‹N°›</a:t>
            </a:fld>
            <a:endParaRPr lang="fr-FR"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dirty="0"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Modifiez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07C9439-7E04-4068-8E03-799C58A7D040}" type="datetimeFigureOut">
              <a:rPr lang="fr-FR" smtClean="0"/>
              <a:t>09/02/2017</a:t>
            </a:fld>
            <a:endParaRPr lang="fr-FR" dirty="0"/>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dirty="0"/>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4A030A6-0632-44A1-9D99-FFB82566581F}" type="slidenum">
              <a:rPr lang="fr-FR" smtClean="0"/>
              <a:t>‹N°›</a:t>
            </a:fld>
            <a:endParaRPr lang="fr-FR"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9592" y="260649"/>
            <a:ext cx="7988424" cy="504056"/>
          </a:xfrm>
        </p:spPr>
        <p:txBody>
          <a:bodyPr>
            <a:normAutofit fontScale="90000"/>
          </a:bodyPr>
          <a:lstStyle/>
          <a:p>
            <a:r>
              <a:rPr lang="fr-FR" dirty="0" smtClean="0"/>
              <a:t>Le siège c’est avant tout une équipe</a:t>
            </a:r>
            <a:endParaRPr lang="fr-FR" dirty="0"/>
          </a:p>
        </p:txBody>
      </p:sp>
      <p:sp>
        <p:nvSpPr>
          <p:cNvPr id="3" name="Sous-titre 2"/>
          <p:cNvSpPr>
            <a:spLocks noGrp="1"/>
          </p:cNvSpPr>
          <p:nvPr>
            <p:ph type="subTitle" idx="1"/>
          </p:nvPr>
        </p:nvSpPr>
        <p:spPr>
          <a:xfrm>
            <a:off x="179512" y="908720"/>
            <a:ext cx="8712968" cy="4058369"/>
          </a:xfrm>
        </p:spPr>
        <p:txBody>
          <a:bodyPr>
            <a:normAutofit fontScale="62500" lnSpcReduction="20000"/>
          </a:bodyPr>
          <a:lstStyle/>
          <a:p>
            <a:r>
              <a:rPr lang="fr-FR" dirty="0" smtClean="0"/>
              <a:t>Par ordre alphabétique au SIEGE </a:t>
            </a:r>
            <a:r>
              <a:rPr lang="fr-FR" dirty="0"/>
              <a:t>:</a:t>
            </a:r>
            <a:endParaRPr lang="fr-FR" dirty="0" smtClean="0"/>
          </a:p>
          <a:p>
            <a:r>
              <a:rPr lang="fr-FR" b="1" dirty="0" smtClean="0"/>
              <a:t>Brigitte</a:t>
            </a:r>
            <a:r>
              <a:rPr lang="fr-FR" dirty="0" smtClean="0"/>
              <a:t> </a:t>
            </a:r>
            <a:r>
              <a:rPr lang="fr-FR" dirty="0" smtClean="0">
                <a:solidFill>
                  <a:schemeClr val="bg2">
                    <a:lumMod val="50000"/>
                  </a:schemeClr>
                </a:solidFill>
              </a:rPr>
              <a:t>traite la comptabilité du SIEGE, du SAAAS, du CMPP et produit les différents tableaux de bord demandés par la direction,</a:t>
            </a:r>
          </a:p>
          <a:p>
            <a:r>
              <a:rPr lang="fr-FR" b="1" dirty="0" smtClean="0"/>
              <a:t>Christèle</a:t>
            </a:r>
            <a:r>
              <a:rPr lang="fr-FR" dirty="0" smtClean="0"/>
              <a:t> </a:t>
            </a:r>
            <a:r>
              <a:rPr lang="fr-FR" dirty="0" smtClean="0">
                <a:solidFill>
                  <a:schemeClr val="accent2">
                    <a:lumMod val="75000"/>
                  </a:schemeClr>
                </a:solidFill>
              </a:rPr>
              <a:t>traite la comptabilité de Chantemerle, du SESSAD Madeleine Lemaire, du SSEFS, et gère les dossiers du pôle solidarité et du secrétariat,</a:t>
            </a:r>
          </a:p>
          <a:p>
            <a:r>
              <a:rPr lang="fr-FR" b="1" dirty="0" smtClean="0"/>
              <a:t>Christine</a:t>
            </a:r>
            <a:r>
              <a:rPr lang="fr-FR" dirty="0" smtClean="0"/>
              <a:t> </a:t>
            </a:r>
            <a:r>
              <a:rPr lang="fr-FR" dirty="0" smtClean="0">
                <a:solidFill>
                  <a:srgbClr val="00B050"/>
                </a:solidFill>
              </a:rPr>
              <a:t>dirige cette équipe et supervise la mise en œuvre de toutes les décisions prises en CA et tous les travaux en lien avec la direction, les directeurs, les commissions et les PEP06</a:t>
            </a:r>
            <a:r>
              <a:rPr lang="fr-FR" dirty="0">
                <a:solidFill>
                  <a:srgbClr val="00B050"/>
                </a:solidFill>
              </a:rPr>
              <a:t>,</a:t>
            </a:r>
            <a:endParaRPr lang="fr-FR" dirty="0" smtClean="0">
              <a:solidFill>
                <a:srgbClr val="00B050"/>
              </a:solidFill>
            </a:endParaRPr>
          </a:p>
          <a:p>
            <a:r>
              <a:rPr lang="fr-FR" b="1" dirty="0" smtClean="0"/>
              <a:t>Muriel</a:t>
            </a:r>
            <a:r>
              <a:rPr lang="fr-FR" dirty="0" smtClean="0"/>
              <a:t> </a:t>
            </a:r>
            <a:r>
              <a:rPr lang="fr-FR" dirty="0" smtClean="0">
                <a:solidFill>
                  <a:srgbClr val="0070C0"/>
                </a:solidFill>
              </a:rPr>
              <a:t>traite tous les dossiers des salariés et les contrats et produit tous les tableaux de bord « ressources humaines »,  </a:t>
            </a:r>
          </a:p>
          <a:p>
            <a:r>
              <a:rPr lang="fr-FR" b="1" dirty="0" smtClean="0"/>
              <a:t>Sylvie</a:t>
            </a:r>
            <a:r>
              <a:rPr lang="fr-FR" dirty="0" smtClean="0"/>
              <a:t> </a:t>
            </a:r>
            <a:r>
              <a:rPr lang="fr-FR" dirty="0" smtClean="0">
                <a:solidFill>
                  <a:schemeClr val="accent6">
                    <a:lumMod val="75000"/>
                  </a:schemeClr>
                </a:solidFill>
              </a:rPr>
              <a:t>gère la clôture comptable  annuelle de tous les établissements et traite les dossiers spécifiques tels que la BDES et la trésorerie,</a:t>
            </a:r>
          </a:p>
          <a:p>
            <a:endParaRPr lang="fr-FR" b="1" dirty="0" smtClean="0"/>
          </a:p>
          <a:p>
            <a:r>
              <a:rPr lang="fr-FR" b="1" dirty="0" smtClean="0"/>
              <a:t>au SAPAD Annie et Valérie vous expliqueront plus en détail leur mission.</a:t>
            </a:r>
          </a:p>
          <a:p>
            <a:pPr algn="ctr"/>
            <a:endParaRPr lang="fr-FR" sz="3600" b="1" dirty="0" smtClean="0">
              <a:solidFill>
                <a:srgbClr val="7030A0"/>
              </a:solidFill>
              <a:latin typeface="+mj-lt"/>
            </a:endParaRPr>
          </a:p>
          <a:p>
            <a:pPr algn="ctr"/>
            <a:r>
              <a:rPr lang="fr-FR" sz="3600" b="1" dirty="0" smtClean="0">
                <a:solidFill>
                  <a:srgbClr val="7030A0"/>
                </a:solidFill>
                <a:latin typeface="+mj-lt"/>
              </a:rPr>
              <a:t>Nous sommes les 7 drôles de dames</a:t>
            </a:r>
            <a:endParaRPr lang="fr-FR" sz="3600" b="1" dirty="0">
              <a:solidFill>
                <a:srgbClr val="7030A0"/>
              </a:solidFill>
              <a:latin typeface="+mj-lt"/>
            </a:endParaRPr>
          </a:p>
        </p:txBody>
      </p:sp>
      <p:pic>
        <p:nvPicPr>
          <p:cNvPr id="4" name="Image 3" descr="Résultat de recherche d'images pour &quot;groupe de femmes images&quot;"/>
          <p:cNvPicPr/>
          <p:nvPr/>
        </p:nvPicPr>
        <p:blipFill>
          <a:blip r:embed="rId2">
            <a:extLst>
              <a:ext uri="{28A0092B-C50C-407E-A947-70E740481C1C}">
                <a14:useLocalDpi xmlns:a14="http://schemas.microsoft.com/office/drawing/2010/main" val="0"/>
              </a:ext>
            </a:extLst>
          </a:blip>
          <a:srcRect/>
          <a:stretch>
            <a:fillRect/>
          </a:stretch>
        </p:blipFill>
        <p:spPr bwMode="auto">
          <a:xfrm>
            <a:off x="4139952" y="4967089"/>
            <a:ext cx="3514725" cy="1368152"/>
          </a:xfrm>
          <a:prstGeom prst="rect">
            <a:avLst/>
          </a:prstGeom>
          <a:noFill/>
          <a:ln>
            <a:noFill/>
          </a:ln>
        </p:spPr>
      </p:pic>
      <p:pic>
        <p:nvPicPr>
          <p:cNvPr id="5" name="Image 4" descr="Résultat de recherche d'images pour &quot;groupe de femmes images&quot;"/>
          <p:cNvPicPr/>
          <p:nvPr/>
        </p:nvPicPr>
        <p:blipFill>
          <a:blip r:embed="rId3">
            <a:extLst>
              <a:ext uri="{28A0092B-C50C-407E-A947-70E740481C1C}">
                <a14:useLocalDpi xmlns:a14="http://schemas.microsoft.com/office/drawing/2010/main" val="0"/>
              </a:ext>
            </a:extLst>
          </a:blip>
          <a:srcRect/>
          <a:stretch>
            <a:fillRect/>
          </a:stretch>
        </p:blipFill>
        <p:spPr bwMode="auto">
          <a:xfrm>
            <a:off x="683568" y="5157192"/>
            <a:ext cx="3009900" cy="1178049"/>
          </a:xfrm>
          <a:prstGeom prst="rect">
            <a:avLst/>
          </a:prstGeom>
          <a:noFill/>
          <a:ln>
            <a:noFill/>
          </a:ln>
        </p:spPr>
      </p:pic>
      <p:pic>
        <p:nvPicPr>
          <p:cNvPr id="6" name="Image 5" descr="Nouveau Sigle PEP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244408" y="24532"/>
            <a:ext cx="832836" cy="832836"/>
          </a:xfrm>
          <a:prstGeom prst="rect">
            <a:avLst/>
          </a:prstGeom>
          <a:noFill/>
        </p:spPr>
      </p:pic>
    </p:spTree>
    <p:extLst>
      <p:ext uri="{BB962C8B-B14F-4D97-AF65-F5344CB8AC3E}">
        <p14:creationId xmlns:p14="http://schemas.microsoft.com/office/powerpoint/2010/main" val="38351006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blinds(horizontal)">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barn(inVertical)">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p:cTn id="5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6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3312368"/>
          </a:xfrm>
        </p:spPr>
        <p:txBody>
          <a:bodyPr>
            <a:noAutofit/>
          </a:bodyPr>
          <a:lstStyle/>
          <a:p>
            <a:r>
              <a:rPr lang="fr-FR" sz="2800" dirty="0" smtClean="0"/>
              <a:t>Nous traitons toutes les demandes concernant </a:t>
            </a:r>
            <a:br>
              <a:rPr lang="fr-FR" sz="2800" dirty="0" smtClean="0"/>
            </a:br>
            <a:r>
              <a:rPr lang="fr-FR" sz="2800" dirty="0" smtClean="0"/>
              <a:t>tous les sujets : dossiers financiers, comptables, juridiques, ressources humaines, mais aussi </a:t>
            </a:r>
            <a:br>
              <a:rPr lang="fr-FR" sz="2800" dirty="0" smtClean="0"/>
            </a:br>
            <a:r>
              <a:rPr lang="fr-FR" sz="2800" dirty="0" smtClean="0"/>
              <a:t>les services généraux, la communication, les grands chantiers, et les travaux de secrétariat de l’association.</a:t>
            </a:r>
            <a:endParaRPr lang="fr-FR" sz="2800" dirty="0"/>
          </a:p>
        </p:txBody>
      </p:sp>
      <p:sp>
        <p:nvSpPr>
          <p:cNvPr id="3" name="Espace réservé du texte 2"/>
          <p:cNvSpPr>
            <a:spLocks noGrp="1"/>
          </p:cNvSpPr>
          <p:nvPr>
            <p:ph type="body" idx="1"/>
          </p:nvPr>
        </p:nvSpPr>
        <p:spPr>
          <a:xfrm>
            <a:off x="467544" y="5301208"/>
            <a:ext cx="4040188" cy="1224136"/>
          </a:xfrm>
        </p:spPr>
        <p:txBody>
          <a:bodyPr>
            <a:normAutofit/>
          </a:bodyPr>
          <a:lstStyle/>
          <a:p>
            <a:pPr algn="ctr"/>
            <a:r>
              <a:rPr lang="fr-FR" dirty="0"/>
              <a:t>N</a:t>
            </a:r>
            <a:r>
              <a:rPr lang="fr-FR" dirty="0" smtClean="0"/>
              <a:t>ous avons deux modes de fonctionnement  : le 1</a:t>
            </a:r>
            <a:r>
              <a:rPr lang="fr-FR" baseline="30000" dirty="0" smtClean="0"/>
              <a:t>ère</a:t>
            </a:r>
            <a:r>
              <a:rPr lang="fr-FR" dirty="0" smtClean="0"/>
              <a:t> </a:t>
            </a:r>
          </a:p>
          <a:p>
            <a:r>
              <a:rPr lang="fr-FR" dirty="0" smtClean="0">
                <a:sym typeface="Wingdings" panose="05000000000000000000" pitchFamily="2" charset="2"/>
              </a:rPr>
              <a:t>« Rester Zen et prendre du recul… »</a:t>
            </a:r>
            <a:endParaRPr lang="fr-FR" dirty="0"/>
          </a:p>
        </p:txBody>
      </p:sp>
      <p:sp>
        <p:nvSpPr>
          <p:cNvPr id="5" name="Espace réservé du texte 4"/>
          <p:cNvSpPr>
            <a:spLocks noGrp="1"/>
          </p:cNvSpPr>
          <p:nvPr>
            <p:ph type="body" sz="half" idx="3"/>
          </p:nvPr>
        </p:nvSpPr>
        <p:spPr>
          <a:xfrm>
            <a:off x="4716016" y="5517232"/>
            <a:ext cx="4041775" cy="783778"/>
          </a:xfrm>
        </p:spPr>
        <p:txBody>
          <a:bodyPr>
            <a:normAutofit fontScale="92500" lnSpcReduction="10000"/>
          </a:bodyPr>
          <a:lstStyle/>
          <a:p>
            <a:endParaRPr lang="fr-FR" dirty="0" smtClean="0"/>
          </a:p>
          <a:p>
            <a:pPr algn="ctr"/>
            <a:r>
              <a:rPr lang="fr-FR" sz="3000" dirty="0" smtClean="0"/>
              <a:t>Le 2</a:t>
            </a:r>
            <a:r>
              <a:rPr lang="fr-FR" sz="3000" baseline="30000" dirty="0" smtClean="0"/>
              <a:t>ème</a:t>
            </a:r>
            <a:r>
              <a:rPr lang="fr-FR" sz="3000" dirty="0" smtClean="0"/>
              <a:t> inéluctable…</a:t>
            </a:r>
          </a:p>
          <a:p>
            <a:pPr algn="ctr"/>
            <a:endParaRPr lang="fr-FR" dirty="0"/>
          </a:p>
        </p:txBody>
      </p:sp>
      <p:pic>
        <p:nvPicPr>
          <p:cNvPr id="7" name="Espace réservé du contenu 6" descr="Afficher l'image d'origine"/>
          <p:cNvPicPr>
            <a:picLocks noGrp="1"/>
          </p:cNvPicPr>
          <p:nvPr>
            <p:ph sz="quarter" idx="2"/>
          </p:nvPr>
        </p:nvPicPr>
        <p:blipFill>
          <a:blip r:embed="rId3" cstate="print">
            <a:extLst>
              <a:ext uri="{28A0092B-C50C-407E-A947-70E740481C1C}">
                <a14:useLocalDpi xmlns:a14="http://schemas.microsoft.com/office/drawing/2010/main" val="0"/>
              </a:ext>
            </a:extLst>
          </a:blip>
          <a:stretch>
            <a:fillRect/>
          </a:stretch>
        </p:blipFill>
        <p:spPr bwMode="auto">
          <a:xfrm>
            <a:off x="1547664" y="3645024"/>
            <a:ext cx="2015836" cy="1367444"/>
          </a:xfrm>
          <a:prstGeom prst="rect">
            <a:avLst/>
          </a:prstGeom>
          <a:noFill/>
          <a:ln>
            <a:noFill/>
          </a:ln>
        </p:spPr>
      </p:pic>
      <p:pic>
        <p:nvPicPr>
          <p:cNvPr id="8" name="Espace réservé du contenu 7" descr="Résultat de recherche d'images pour &quot;image femme au travail&quot;"/>
          <p:cNvPicPr>
            <a:picLocks noGrp="1"/>
          </p:cNvPicPr>
          <p:nvPr>
            <p:ph sz="quarter" idx="4"/>
          </p:nvPr>
        </p:nvPicPr>
        <p:blipFill>
          <a:blip r:embed="rId4">
            <a:extLst>
              <a:ext uri="{28A0092B-C50C-407E-A947-70E740481C1C}">
                <a14:useLocalDpi xmlns:a14="http://schemas.microsoft.com/office/drawing/2010/main" val="0"/>
              </a:ext>
            </a:extLst>
          </a:blip>
          <a:stretch>
            <a:fillRect/>
          </a:stretch>
        </p:blipFill>
        <p:spPr bwMode="auto">
          <a:xfrm>
            <a:off x="5292080" y="3356992"/>
            <a:ext cx="2609850" cy="1752600"/>
          </a:xfrm>
          <a:prstGeom prst="rect">
            <a:avLst/>
          </a:prstGeom>
          <a:noFill/>
          <a:ln>
            <a:noFill/>
          </a:ln>
        </p:spPr>
      </p:pic>
    </p:spTree>
    <p:extLst>
      <p:ext uri="{BB962C8B-B14F-4D97-AF65-F5344CB8AC3E}">
        <p14:creationId xmlns:p14="http://schemas.microsoft.com/office/powerpoint/2010/main" val="2912554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heckerboard(across)">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900" decel="100000" fill="hold"/>
                                        <p:tgtEl>
                                          <p:spTgt spid="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bg/>
                                          </p:spTgt>
                                        </p:tgtEl>
                                        <p:attrNameLst>
                                          <p:attrName>style.visibility</p:attrName>
                                        </p:attrNameLst>
                                      </p:cBhvr>
                                      <p:to>
                                        <p:strVal val="visible"/>
                                      </p:to>
                                    </p:set>
                                    <p:anim calcmode="lin" valueType="num">
                                      <p:cBhvr additive="base">
                                        <p:cTn id="25"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80">
                                          <p:stCondLst>
                                            <p:cond delay="0"/>
                                          </p:stCondLst>
                                        </p:cTn>
                                        <p:tgtEl>
                                          <p:spTgt spid="8"/>
                                        </p:tgtEl>
                                      </p:cBhvr>
                                    </p:animEffect>
                                    <p:anim calcmode="lin" valueType="num">
                                      <p:cBhvr>
                                        <p:cTn id="3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7" dur="26">
                                          <p:stCondLst>
                                            <p:cond delay="650"/>
                                          </p:stCondLst>
                                        </p:cTn>
                                        <p:tgtEl>
                                          <p:spTgt spid="8"/>
                                        </p:tgtEl>
                                      </p:cBhvr>
                                      <p:to x="100000" y="60000"/>
                                    </p:animScale>
                                    <p:animScale>
                                      <p:cBhvr>
                                        <p:cTn id="38" dur="166" decel="50000">
                                          <p:stCondLst>
                                            <p:cond delay="676"/>
                                          </p:stCondLst>
                                        </p:cTn>
                                        <p:tgtEl>
                                          <p:spTgt spid="8"/>
                                        </p:tgtEl>
                                      </p:cBhvr>
                                      <p:to x="100000" y="100000"/>
                                    </p:animScale>
                                    <p:animScale>
                                      <p:cBhvr>
                                        <p:cTn id="39" dur="26">
                                          <p:stCondLst>
                                            <p:cond delay="1312"/>
                                          </p:stCondLst>
                                        </p:cTn>
                                        <p:tgtEl>
                                          <p:spTgt spid="8"/>
                                        </p:tgtEl>
                                      </p:cBhvr>
                                      <p:to x="100000" y="80000"/>
                                    </p:animScale>
                                    <p:animScale>
                                      <p:cBhvr>
                                        <p:cTn id="40" dur="166" decel="50000">
                                          <p:stCondLst>
                                            <p:cond delay="1338"/>
                                          </p:stCondLst>
                                        </p:cTn>
                                        <p:tgtEl>
                                          <p:spTgt spid="8"/>
                                        </p:tgtEl>
                                      </p:cBhvr>
                                      <p:to x="100000" y="100000"/>
                                    </p:animScale>
                                    <p:animScale>
                                      <p:cBhvr>
                                        <p:cTn id="41" dur="26">
                                          <p:stCondLst>
                                            <p:cond delay="1642"/>
                                          </p:stCondLst>
                                        </p:cTn>
                                        <p:tgtEl>
                                          <p:spTgt spid="8"/>
                                        </p:tgtEl>
                                      </p:cBhvr>
                                      <p:to x="100000" y="90000"/>
                                    </p:animScale>
                                    <p:animScale>
                                      <p:cBhvr>
                                        <p:cTn id="42" dur="166" decel="50000">
                                          <p:stCondLst>
                                            <p:cond delay="1668"/>
                                          </p:stCondLst>
                                        </p:cTn>
                                        <p:tgtEl>
                                          <p:spTgt spid="8"/>
                                        </p:tgtEl>
                                      </p:cBhvr>
                                      <p:to x="100000" y="100000"/>
                                    </p:animScale>
                                    <p:animScale>
                                      <p:cBhvr>
                                        <p:cTn id="43" dur="26">
                                          <p:stCondLst>
                                            <p:cond delay="1808"/>
                                          </p:stCondLst>
                                        </p:cTn>
                                        <p:tgtEl>
                                          <p:spTgt spid="8"/>
                                        </p:tgtEl>
                                      </p:cBhvr>
                                      <p:to x="100000" y="95000"/>
                                    </p:animScale>
                                    <p:animScale>
                                      <p:cBhvr>
                                        <p:cTn id="4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5"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15616" y="332656"/>
            <a:ext cx="7772400" cy="3744416"/>
          </a:xfrm>
        </p:spPr>
        <p:txBody>
          <a:bodyPr>
            <a:noAutofit/>
          </a:bodyPr>
          <a:lstStyle/>
          <a:p>
            <a:pPr algn="ctr"/>
            <a:r>
              <a:rPr lang="fr-FR" sz="2800" dirty="0"/>
              <a:t/>
            </a:r>
            <a:br>
              <a:rPr lang="fr-FR" sz="2800" dirty="0"/>
            </a:br>
            <a:r>
              <a:rPr lang="fr-FR" sz="2800" dirty="0" smtClean="0"/>
              <a:t/>
            </a:r>
            <a:br>
              <a:rPr lang="fr-FR" sz="2800" dirty="0" smtClean="0"/>
            </a:br>
            <a:r>
              <a:rPr lang="fr-FR" sz="2800" dirty="0"/>
              <a:t/>
            </a:r>
            <a:br>
              <a:rPr lang="fr-FR" sz="2800" dirty="0"/>
            </a:br>
            <a:r>
              <a:rPr lang="fr-FR" sz="2800" dirty="0" smtClean="0"/>
              <a:t/>
            </a:r>
            <a:br>
              <a:rPr lang="fr-FR" sz="2800" dirty="0" smtClean="0"/>
            </a:br>
            <a:r>
              <a:rPr lang="fr-FR" sz="2800" dirty="0"/>
              <a:t/>
            </a:r>
            <a:br>
              <a:rPr lang="fr-FR" sz="2800" dirty="0"/>
            </a:br>
            <a:r>
              <a:rPr lang="fr-FR" sz="2800" dirty="0" smtClean="0"/>
              <a:t/>
            </a:r>
            <a:br>
              <a:rPr lang="fr-FR" sz="2800" dirty="0" smtClean="0"/>
            </a:br>
            <a:r>
              <a:rPr lang="fr-FR" sz="2800" dirty="0" smtClean="0"/>
              <a:t>«</a:t>
            </a:r>
            <a:r>
              <a:rPr lang="fr-FR" sz="2800" dirty="0"/>
              <a:t> </a:t>
            </a:r>
            <a:r>
              <a:rPr lang="fr-FR" sz="2800" dirty="0" smtClean="0"/>
              <a:t>Le </a:t>
            </a:r>
            <a:r>
              <a:rPr lang="fr-FR" sz="2800" dirty="0"/>
              <a:t>pôle solidarité </a:t>
            </a:r>
            <a:r>
              <a:rPr lang="fr-FR" sz="2800" dirty="0" smtClean="0"/>
              <a:t>»</a:t>
            </a:r>
            <a:br>
              <a:rPr lang="fr-FR" sz="2800" dirty="0" smtClean="0"/>
            </a:br>
            <a:r>
              <a:rPr lang="fr-FR" sz="2800" dirty="0"/>
              <a:t/>
            </a:r>
            <a:br>
              <a:rPr lang="fr-FR" sz="2800" dirty="0"/>
            </a:br>
            <a:r>
              <a:rPr lang="fr-FR" sz="2800" dirty="0" smtClean="0"/>
              <a:t>Nous travaillons ensemble pour aider les enfants, </a:t>
            </a:r>
            <a:br>
              <a:rPr lang="fr-FR" sz="2800" dirty="0" smtClean="0"/>
            </a:br>
            <a:r>
              <a:rPr lang="fr-FR" sz="2800" dirty="0" smtClean="0"/>
              <a:t>les adolescents et leur famille. </a:t>
            </a:r>
            <a:br>
              <a:rPr lang="fr-FR" sz="2800" dirty="0" smtClean="0"/>
            </a:br>
            <a:r>
              <a:rPr lang="fr-FR" sz="2800" dirty="0" smtClean="0"/>
              <a:t>Notre soutien financier est tourné vers les classes de découvertes, la restauration scolaire et les secours d’urgence. Nous œuvrons avec les administrateurs pour traiter les dossiers et tenter d’obtenir des subventions. Leur aide est essentielle. </a:t>
            </a:r>
            <a:endParaRPr lang="fr-FR" sz="2800" dirty="0"/>
          </a:p>
        </p:txBody>
      </p:sp>
      <p:sp>
        <p:nvSpPr>
          <p:cNvPr id="3" name="Sous-titre 2"/>
          <p:cNvSpPr>
            <a:spLocks noGrp="1"/>
          </p:cNvSpPr>
          <p:nvPr>
            <p:ph type="subTitle" idx="1"/>
          </p:nvPr>
        </p:nvSpPr>
        <p:spPr>
          <a:xfrm>
            <a:off x="1403648" y="4495226"/>
            <a:ext cx="7048872" cy="1656184"/>
          </a:xfrm>
        </p:spPr>
        <p:txBody>
          <a:bodyPr>
            <a:normAutofit/>
          </a:bodyPr>
          <a:lstStyle/>
          <a:p>
            <a:r>
              <a:rPr lang="fr-FR" dirty="0" smtClean="0"/>
              <a:t>          Notre devise</a:t>
            </a:r>
          </a:p>
          <a:p>
            <a:pPr algn="l"/>
            <a:r>
              <a:rPr lang="fr-FR" dirty="0" smtClean="0">
                <a:solidFill>
                  <a:schemeClr val="accent5">
                    <a:lumMod val="75000"/>
                  </a:schemeClr>
                </a:solidFill>
              </a:rPr>
              <a:t>« la solidarité en action »</a:t>
            </a:r>
            <a:endParaRPr lang="fr-FR" dirty="0">
              <a:solidFill>
                <a:schemeClr val="accent5">
                  <a:lumMod val="75000"/>
                </a:schemeClr>
              </a:solidFill>
            </a:endParaRPr>
          </a:p>
        </p:txBody>
      </p:sp>
      <p:pic>
        <p:nvPicPr>
          <p:cNvPr id="5" name="Image 4" descr="Résultat de recherche d'images pour &quot;gens qui se donnent la main&quot;"/>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495226"/>
            <a:ext cx="2466975" cy="1631826"/>
          </a:xfrm>
          <a:prstGeom prst="rect">
            <a:avLst/>
          </a:prstGeom>
          <a:noFill/>
          <a:ln>
            <a:noFill/>
          </a:ln>
        </p:spPr>
      </p:pic>
    </p:spTree>
    <p:extLst>
      <p:ext uri="{BB962C8B-B14F-4D97-AF65-F5344CB8AC3E}">
        <p14:creationId xmlns:p14="http://schemas.microsoft.com/office/powerpoint/2010/main" val="221980170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mph" presetSubtype="0" nodeType="clickEffect">
                                  <p:stCondLst>
                                    <p:cond delay="0"/>
                                  </p:stCondLst>
                                  <p:iterate type="lt">
                                    <p:tmAbs val="25"/>
                                  </p:iterate>
                                  <p:childTnLst>
                                    <p:set>
                                      <p:cBhvr override="childStyle">
                                        <p:cTn id="27"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8424936" cy="1584176"/>
          </a:xfrm>
        </p:spPr>
        <p:txBody>
          <a:bodyPr>
            <a:normAutofit/>
          </a:bodyPr>
          <a:lstStyle/>
          <a:p>
            <a:r>
              <a:rPr lang="fr-FR" sz="3200" dirty="0" smtClean="0"/>
              <a:t>Notre but prioritaire est également l’aide auprès des différents services notre devise</a:t>
            </a:r>
            <a:br>
              <a:rPr lang="fr-FR" sz="3200" dirty="0" smtClean="0"/>
            </a:br>
            <a:r>
              <a:rPr lang="fr-FR" sz="3200" dirty="0" smtClean="0"/>
              <a:t>« Echanger et construire ensemble »</a:t>
            </a:r>
            <a:endParaRPr lang="fr-FR" sz="3200" dirty="0"/>
          </a:p>
        </p:txBody>
      </p:sp>
      <p:sp>
        <p:nvSpPr>
          <p:cNvPr id="3" name="Espace réservé du texte 2"/>
          <p:cNvSpPr>
            <a:spLocks noGrp="1"/>
          </p:cNvSpPr>
          <p:nvPr>
            <p:ph type="body" idx="1"/>
          </p:nvPr>
        </p:nvSpPr>
        <p:spPr>
          <a:xfrm>
            <a:off x="395536" y="2852936"/>
            <a:ext cx="4032448" cy="1224136"/>
          </a:xfrm>
        </p:spPr>
        <p:txBody>
          <a:bodyPr>
            <a:noAutofit/>
          </a:bodyPr>
          <a:lstStyle/>
          <a:p>
            <a:pPr algn="ctr"/>
            <a:r>
              <a:rPr lang="fr-FR" sz="1800" dirty="0"/>
              <a:t>L’union fait la force !</a:t>
            </a:r>
          </a:p>
          <a:p>
            <a:pPr algn="ctr"/>
            <a:r>
              <a:rPr lang="fr-FR" sz="1800" dirty="0" smtClean="0"/>
              <a:t>Nous collectons les informations </a:t>
            </a:r>
          </a:p>
          <a:p>
            <a:pPr algn="ctr"/>
            <a:r>
              <a:rPr lang="fr-FR" sz="1800" dirty="0" smtClean="0"/>
              <a:t>auprès des secrétariats pour enrichir </a:t>
            </a:r>
          </a:p>
          <a:p>
            <a:pPr algn="ctr"/>
            <a:r>
              <a:rPr lang="fr-FR" sz="1800" dirty="0" smtClean="0"/>
              <a:t>et finaliser l’ensemble de nos dossiers.</a:t>
            </a:r>
            <a:endParaRPr lang="fr-FR" sz="1800" dirty="0"/>
          </a:p>
        </p:txBody>
      </p:sp>
      <p:sp>
        <p:nvSpPr>
          <p:cNvPr id="5" name="Espace réservé du texte 4"/>
          <p:cNvSpPr>
            <a:spLocks noGrp="1"/>
          </p:cNvSpPr>
          <p:nvPr>
            <p:ph type="body" sz="half" idx="3"/>
          </p:nvPr>
        </p:nvSpPr>
        <p:spPr>
          <a:xfrm>
            <a:off x="4860032" y="2852936"/>
            <a:ext cx="3600400" cy="1224136"/>
          </a:xfrm>
        </p:spPr>
        <p:txBody>
          <a:bodyPr>
            <a:noAutofit/>
          </a:bodyPr>
          <a:lstStyle/>
          <a:p>
            <a:pPr algn="ctr"/>
            <a:r>
              <a:rPr lang="fr-FR" sz="1800" dirty="0" smtClean="0"/>
              <a:t>Nous coopérons avec l’ensemble des personnels pour trouver des solutions facilitant la gestion et l’administration des services.</a:t>
            </a:r>
            <a:endParaRPr lang="fr-FR" sz="1800" dirty="0"/>
          </a:p>
        </p:txBody>
      </p:sp>
      <p:pic>
        <p:nvPicPr>
          <p:cNvPr id="7" name="Espace réservé du contenu 6" descr="Afficher l'image d'origine"/>
          <p:cNvPicPr>
            <a:picLocks noGrp="1"/>
          </p:cNvPicPr>
          <p:nvPr>
            <p:ph sz="quarter" idx="2"/>
          </p:nvPr>
        </p:nvPicPr>
        <p:blipFill>
          <a:blip r:embed="rId2" cstate="print">
            <a:extLst>
              <a:ext uri="{28A0092B-C50C-407E-A947-70E740481C1C}">
                <a14:useLocalDpi xmlns:a14="http://schemas.microsoft.com/office/drawing/2010/main" val="0"/>
              </a:ext>
            </a:extLst>
          </a:blip>
          <a:stretch>
            <a:fillRect/>
          </a:stretch>
        </p:blipFill>
        <p:spPr bwMode="auto">
          <a:xfrm>
            <a:off x="827584" y="4293096"/>
            <a:ext cx="3132000" cy="2088000"/>
          </a:xfrm>
          <a:prstGeom prst="rect">
            <a:avLst/>
          </a:prstGeom>
          <a:noFill/>
          <a:ln>
            <a:noFill/>
          </a:ln>
        </p:spPr>
      </p:pic>
      <p:pic>
        <p:nvPicPr>
          <p:cNvPr id="1028" name="Picture 4"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1772816"/>
            <a:ext cx="3816424" cy="79208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5508104" y="4365104"/>
            <a:ext cx="2493506"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09109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fade">
                                      <p:cBhvr>
                                        <p:cTn id="18" dur="1000"/>
                                        <p:tgtEl>
                                          <p:spTgt spid="3">
                                            <p:bg/>
                                          </p:spTgt>
                                        </p:tgtEl>
                                      </p:cBhvr>
                                    </p:animEffect>
                                    <p:anim calcmode="lin" valueType="num">
                                      <p:cBhvr>
                                        <p:cTn id="19" dur="1000" fill="hold"/>
                                        <p:tgtEl>
                                          <p:spTgt spid="3">
                                            <p:bg/>
                                          </p:spTgt>
                                        </p:tgtEl>
                                        <p:attrNameLst>
                                          <p:attrName>ppt_x</p:attrName>
                                        </p:attrNameLst>
                                      </p:cBhvr>
                                      <p:tavLst>
                                        <p:tav tm="0">
                                          <p:val>
                                            <p:strVal val="#ppt_x"/>
                                          </p:val>
                                        </p:tav>
                                        <p:tav tm="100000">
                                          <p:val>
                                            <p:strVal val="#ppt_x"/>
                                          </p:val>
                                        </p:tav>
                                      </p:tavLst>
                                    </p:anim>
                                    <p:anim calcmode="lin" valueType="num">
                                      <p:cBhvr>
                                        <p:cTn id="20"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1000"/>
                                        <p:tgtEl>
                                          <p:spTgt spid="3">
                                            <p:txEl>
                                              <p:pRg st="3" end="3"/>
                                            </p:txEl>
                                          </p:spTgt>
                                        </p:tgtEl>
                                      </p:cBhvr>
                                    </p:animEffect>
                                    <p:anim calcmode="lin" valueType="num">
                                      <p:cBhvr>
                                        <p:cTn id="4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circle(in)">
                                      <p:cBhvr>
                                        <p:cTn id="53" dur="20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5">
                                            <p:bg/>
                                          </p:spTgt>
                                        </p:tgtEl>
                                        <p:attrNameLst>
                                          <p:attrName>style.visibility</p:attrName>
                                        </p:attrNameLst>
                                      </p:cBhvr>
                                      <p:to>
                                        <p:strVal val="visible"/>
                                      </p:to>
                                    </p:set>
                                    <p:animEffect transition="in" filter="wheel(1)">
                                      <p:cBhvr>
                                        <p:cTn id="58" dur="2000"/>
                                        <p:tgtEl>
                                          <p:spTgt spid="5">
                                            <p:bg/>
                                          </p:spTgt>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5">
                                            <p:txEl>
                                              <p:pRg st="0" end="0"/>
                                            </p:txEl>
                                          </p:spTgt>
                                        </p:tgtEl>
                                        <p:attrNameLst>
                                          <p:attrName>style.visibility</p:attrName>
                                        </p:attrNameLst>
                                      </p:cBhvr>
                                      <p:to>
                                        <p:strVal val="visible"/>
                                      </p:to>
                                    </p:set>
                                    <p:animEffect transition="in" filter="wheel(1)">
                                      <p:cBhvr>
                                        <p:cTn id="63" dur="2000"/>
                                        <p:tgtEl>
                                          <p:spTgt spid="5">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childTnLst>
                                    <p:set>
                                      <p:cBhvr>
                                        <p:cTn id="67" dur="1" fill="hold">
                                          <p:stCondLst>
                                            <p:cond delay="0"/>
                                          </p:stCondLst>
                                        </p:cTn>
                                        <p:tgtEl>
                                          <p:spTgt spid="1029"/>
                                        </p:tgtEl>
                                        <p:attrNameLst>
                                          <p:attrName>style.visibility</p:attrName>
                                        </p:attrNameLst>
                                      </p:cBhvr>
                                      <p:to>
                                        <p:strVal val="visible"/>
                                      </p:to>
                                    </p:set>
                                    <p:anim calcmode="lin" valueType="num">
                                      <p:cBhvr>
                                        <p:cTn id="68" dur="1000" fill="hold"/>
                                        <p:tgtEl>
                                          <p:spTgt spid="1029"/>
                                        </p:tgtEl>
                                        <p:attrNameLst>
                                          <p:attrName>ppt_w</p:attrName>
                                        </p:attrNameLst>
                                      </p:cBhvr>
                                      <p:tavLst>
                                        <p:tav tm="0">
                                          <p:val>
                                            <p:fltVal val="0"/>
                                          </p:val>
                                        </p:tav>
                                        <p:tav tm="100000">
                                          <p:val>
                                            <p:strVal val="#ppt_w"/>
                                          </p:val>
                                        </p:tav>
                                      </p:tavLst>
                                    </p:anim>
                                    <p:anim calcmode="lin" valueType="num">
                                      <p:cBhvr>
                                        <p:cTn id="69" dur="1000" fill="hold"/>
                                        <p:tgtEl>
                                          <p:spTgt spid="1029"/>
                                        </p:tgtEl>
                                        <p:attrNameLst>
                                          <p:attrName>ppt_h</p:attrName>
                                        </p:attrNameLst>
                                      </p:cBhvr>
                                      <p:tavLst>
                                        <p:tav tm="0">
                                          <p:val>
                                            <p:fltVal val="0"/>
                                          </p:val>
                                        </p:tav>
                                        <p:tav tm="100000">
                                          <p:val>
                                            <p:strVal val="#ppt_h"/>
                                          </p:val>
                                        </p:tav>
                                      </p:tavLst>
                                    </p:anim>
                                    <p:anim calcmode="lin" valueType="num">
                                      <p:cBhvr>
                                        <p:cTn id="70" dur="1000" fill="hold"/>
                                        <p:tgtEl>
                                          <p:spTgt spid="1029"/>
                                        </p:tgtEl>
                                        <p:attrNameLst>
                                          <p:attrName>style.rotation</p:attrName>
                                        </p:attrNameLst>
                                      </p:cBhvr>
                                      <p:tavLst>
                                        <p:tav tm="0">
                                          <p:val>
                                            <p:fltVal val="90"/>
                                          </p:val>
                                        </p:tav>
                                        <p:tav tm="100000">
                                          <p:val>
                                            <p:fltVal val="0"/>
                                          </p:val>
                                        </p:tav>
                                      </p:tavLst>
                                    </p:anim>
                                    <p:animEffect transition="in" filter="fade">
                                      <p:cBhvr>
                                        <p:cTn id="71" dur="1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60648"/>
            <a:ext cx="8229600" cy="2520280"/>
          </a:xfrm>
        </p:spPr>
        <p:txBody>
          <a:bodyPr>
            <a:noAutofit/>
          </a:bodyPr>
          <a:lstStyle/>
          <a:p>
            <a:r>
              <a:rPr lang="fr-FR" sz="3200" dirty="0" smtClean="0"/>
              <a:t>Nous travaillons en étroite collaboration avec les administrateurs et la direction</a:t>
            </a:r>
            <a:r>
              <a:rPr lang="fr-FR" sz="3600" dirty="0" smtClean="0"/>
              <a:t>. </a:t>
            </a:r>
            <a:br>
              <a:rPr lang="fr-FR" sz="3600" dirty="0" smtClean="0"/>
            </a:br>
            <a:r>
              <a:rPr lang="fr-FR" sz="1600" dirty="0" smtClean="0"/>
              <a:t>Les administrateurs qui nous apportent</a:t>
            </a:r>
            <a:br>
              <a:rPr lang="fr-FR" sz="1600" dirty="0" smtClean="0"/>
            </a:br>
            <a:r>
              <a:rPr lang="fr-FR" sz="1800" dirty="0" smtClean="0">
                <a:effectLst/>
              </a:rPr>
              <a:t>leur </a:t>
            </a:r>
            <a:r>
              <a:rPr lang="fr-FR" sz="1800" dirty="0">
                <a:effectLst/>
              </a:rPr>
              <a:t>soutien, </a:t>
            </a:r>
            <a:r>
              <a:rPr lang="fr-FR" sz="2000" dirty="0">
                <a:effectLst/>
              </a:rPr>
              <a:t>leur écoute, </a:t>
            </a:r>
            <a:r>
              <a:rPr lang="fr-FR" sz="2400" dirty="0">
                <a:effectLst/>
              </a:rPr>
              <a:t>leurs compétences et  leur temps…</a:t>
            </a:r>
            <a:r>
              <a:rPr lang="fr-FR" sz="2600" dirty="0">
                <a:effectLst/>
              </a:rPr>
              <a:t/>
            </a:r>
            <a:br>
              <a:rPr lang="fr-FR" sz="2600" dirty="0">
                <a:effectLst/>
              </a:rPr>
            </a:br>
            <a:r>
              <a:rPr lang="fr-FR" sz="3600" dirty="0" smtClean="0"/>
              <a:t>Notre devise : </a:t>
            </a:r>
            <a:endParaRPr lang="fr-FR" sz="3600" dirty="0"/>
          </a:p>
        </p:txBody>
      </p:sp>
      <p:sp>
        <p:nvSpPr>
          <p:cNvPr id="3" name="Espace réservé du texte 2"/>
          <p:cNvSpPr>
            <a:spLocks noGrp="1"/>
          </p:cNvSpPr>
          <p:nvPr>
            <p:ph type="body" idx="1"/>
          </p:nvPr>
        </p:nvSpPr>
        <p:spPr>
          <a:xfrm>
            <a:off x="539552" y="2996952"/>
            <a:ext cx="4040188" cy="432048"/>
          </a:xfrm>
        </p:spPr>
        <p:txBody>
          <a:bodyPr>
            <a:normAutofit/>
          </a:bodyPr>
          <a:lstStyle/>
          <a:p>
            <a:r>
              <a:rPr lang="fr-FR" i="1" dirty="0" smtClean="0"/>
              <a:t>                     ACTIONS</a:t>
            </a:r>
            <a:endParaRPr lang="fr-FR" i="1" dirty="0"/>
          </a:p>
        </p:txBody>
      </p:sp>
      <p:sp>
        <p:nvSpPr>
          <p:cNvPr id="5" name="Espace réservé du texte 4"/>
          <p:cNvSpPr>
            <a:spLocks noGrp="1"/>
          </p:cNvSpPr>
          <p:nvPr>
            <p:ph type="body" sz="half" idx="3"/>
          </p:nvPr>
        </p:nvSpPr>
        <p:spPr>
          <a:xfrm>
            <a:off x="4716016" y="2996952"/>
            <a:ext cx="4041775" cy="432048"/>
          </a:xfrm>
        </p:spPr>
        <p:txBody>
          <a:bodyPr/>
          <a:lstStyle/>
          <a:p>
            <a:r>
              <a:rPr lang="fr-FR" i="1" dirty="0" smtClean="0"/>
              <a:t>                 REACTIONS</a:t>
            </a:r>
            <a:endParaRPr lang="fr-FR" i="1" dirty="0"/>
          </a:p>
        </p:txBody>
      </p:sp>
      <p:sp>
        <p:nvSpPr>
          <p:cNvPr id="8" name="Espace réservé du contenu 7"/>
          <p:cNvSpPr>
            <a:spLocks noGrp="1"/>
          </p:cNvSpPr>
          <p:nvPr>
            <p:ph sz="quarter" idx="2"/>
          </p:nvPr>
        </p:nvSpPr>
        <p:spPr>
          <a:xfrm>
            <a:off x="251520" y="3429000"/>
            <a:ext cx="4311392" cy="3240360"/>
          </a:xfrm>
        </p:spPr>
        <p:txBody>
          <a:bodyPr>
            <a:normAutofit fontScale="92500" lnSpcReduction="20000"/>
          </a:bodyPr>
          <a:lstStyle/>
          <a:p>
            <a:pPr marL="118872" indent="0">
              <a:buNone/>
            </a:pPr>
            <a:r>
              <a:rPr lang="fr-FR" sz="1700" dirty="0" smtClean="0"/>
              <a:t>Quelques exemples </a:t>
            </a:r>
            <a:r>
              <a:rPr lang="fr-FR" dirty="0" smtClean="0"/>
              <a:t>:</a:t>
            </a:r>
          </a:p>
          <a:p>
            <a:r>
              <a:rPr lang="fr-FR" dirty="0" smtClean="0"/>
              <a:t>Recherche des soutiens financiers</a:t>
            </a:r>
          </a:p>
          <a:p>
            <a:r>
              <a:rPr lang="fr-FR" dirty="0" smtClean="0"/>
              <a:t>Partenariat avec des associations défendant les mêmes valeurs et dons pour soutenir leurs actions</a:t>
            </a:r>
          </a:p>
          <a:p>
            <a:r>
              <a:rPr lang="fr-FR" dirty="0" smtClean="0"/>
              <a:t>Soutien lors de circonstances exceptionnelles</a:t>
            </a:r>
          </a:p>
          <a:p>
            <a:r>
              <a:rPr lang="fr-FR" dirty="0" smtClean="0"/>
              <a:t>Aide et insertion de publics en difficulté</a:t>
            </a:r>
          </a:p>
          <a:p>
            <a:endParaRPr lang="fr-FR" dirty="0"/>
          </a:p>
        </p:txBody>
      </p:sp>
      <p:sp>
        <p:nvSpPr>
          <p:cNvPr id="6" name="Espace réservé du contenu 5"/>
          <p:cNvSpPr>
            <a:spLocks noGrp="1"/>
          </p:cNvSpPr>
          <p:nvPr>
            <p:ph sz="quarter" idx="4"/>
          </p:nvPr>
        </p:nvSpPr>
        <p:spPr>
          <a:xfrm>
            <a:off x="4644008" y="3429000"/>
            <a:ext cx="4176464" cy="3057203"/>
          </a:xfrm>
        </p:spPr>
        <p:txBody>
          <a:bodyPr>
            <a:normAutofit fontScale="85000" lnSpcReduction="10000"/>
          </a:bodyPr>
          <a:lstStyle/>
          <a:p>
            <a:r>
              <a:rPr lang="fr-FR" sz="1600" dirty="0" smtClean="0"/>
              <a:t>Demande de subventions auprès de toutes les instances pour soutenir les familles défavorisées</a:t>
            </a:r>
          </a:p>
          <a:p>
            <a:r>
              <a:rPr lang="fr-FR" sz="1600" dirty="0" smtClean="0"/>
              <a:t>Campagne d’adhésions et de dons</a:t>
            </a:r>
          </a:p>
          <a:p>
            <a:r>
              <a:rPr lang="fr-FR" sz="1600" dirty="0" smtClean="0"/>
              <a:t>Implication auprès des associations et collectifs engagés en faveur de l’accès à tous à l’éducation, à la santé, aux loisirs (USEP, OCCE, CDESC, CAPE, HANDISPORT…)</a:t>
            </a:r>
          </a:p>
          <a:p>
            <a:r>
              <a:rPr lang="fr-FR" sz="1600" dirty="0" smtClean="0"/>
              <a:t>Dons auprès des familles après les inondations pour favoriser le retour à l’école</a:t>
            </a:r>
          </a:p>
          <a:p>
            <a:r>
              <a:rPr lang="fr-FR" sz="1600" dirty="0" smtClean="0"/>
              <a:t>Envoi de matériel scolaire à Mayotte</a:t>
            </a:r>
          </a:p>
          <a:p>
            <a:r>
              <a:rPr lang="fr-FR" sz="1600" dirty="0" smtClean="0"/>
              <a:t>Embauche de plusieurs jeunes en service civique pour faciliter leur accès à l’emploi et la promotion de nos valeurs</a:t>
            </a:r>
            <a:endParaRPr lang="fr-FR" sz="1600" dirty="0"/>
          </a:p>
          <a:p>
            <a:endParaRPr lang="fr-FR" sz="1400" dirty="0"/>
          </a:p>
        </p:txBody>
      </p:sp>
    </p:spTree>
    <p:extLst>
      <p:ext uri="{BB962C8B-B14F-4D97-AF65-F5344CB8AC3E}">
        <p14:creationId xmlns:p14="http://schemas.microsoft.com/office/powerpoint/2010/main" val="3753748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60648"/>
            <a:ext cx="8229600" cy="3024336"/>
          </a:xfrm>
        </p:spPr>
        <p:txBody>
          <a:bodyPr>
            <a:noAutofit/>
          </a:bodyPr>
          <a:lstStyle/>
          <a:p>
            <a:pPr algn="l"/>
            <a:r>
              <a:rPr lang="fr-FR" sz="3200" dirty="0" smtClean="0"/>
              <a:t>Le projet associatif porté par </a:t>
            </a:r>
            <a:br>
              <a:rPr lang="fr-FR" sz="3200" dirty="0" smtClean="0"/>
            </a:br>
            <a:r>
              <a:rPr lang="fr-FR" sz="3200" dirty="0" smtClean="0"/>
              <a:t>le siège est orienté autour de </a:t>
            </a:r>
            <a:br>
              <a:rPr lang="fr-FR" sz="3200" dirty="0" smtClean="0"/>
            </a:br>
            <a:r>
              <a:rPr lang="fr-FR" sz="3200" dirty="0" smtClean="0"/>
              <a:t>4 axes en cohérence avec </a:t>
            </a:r>
            <a:br>
              <a:rPr lang="fr-FR" sz="3200" dirty="0" smtClean="0"/>
            </a:br>
            <a:r>
              <a:rPr lang="fr-FR" sz="3200" dirty="0" smtClean="0"/>
              <a:t>le projet fédéral </a:t>
            </a:r>
            <a:br>
              <a:rPr lang="fr-FR" sz="3200" dirty="0" smtClean="0"/>
            </a:br>
            <a:r>
              <a:rPr lang="fr-FR" sz="3200" dirty="0" smtClean="0"/>
              <a:t>le projet de l’URPEP et </a:t>
            </a:r>
            <a:br>
              <a:rPr lang="fr-FR" sz="3200" dirty="0" smtClean="0"/>
            </a:br>
            <a:r>
              <a:rPr lang="fr-FR" sz="3200" dirty="0" smtClean="0"/>
              <a:t>les projets des services </a:t>
            </a:r>
            <a:endParaRPr lang="fr-FR" sz="3200" dirty="0"/>
          </a:p>
        </p:txBody>
      </p:sp>
      <p:sp>
        <p:nvSpPr>
          <p:cNvPr id="3" name="Espace réservé du texte 2"/>
          <p:cNvSpPr>
            <a:spLocks noGrp="1"/>
          </p:cNvSpPr>
          <p:nvPr>
            <p:ph type="body" idx="1"/>
          </p:nvPr>
        </p:nvSpPr>
        <p:spPr>
          <a:xfrm>
            <a:off x="1691680" y="3429000"/>
            <a:ext cx="6048672" cy="1440160"/>
          </a:xfrm>
        </p:spPr>
        <p:txBody>
          <a:bodyPr>
            <a:noAutofit/>
          </a:bodyPr>
          <a:lstStyle/>
          <a:p>
            <a:pPr algn="ctr"/>
            <a:r>
              <a:rPr lang="fr-FR" sz="3200" dirty="0" smtClean="0">
                <a:solidFill>
                  <a:srgbClr val="00B050"/>
                </a:solidFill>
              </a:rPr>
              <a:t>Notre axe principal : </a:t>
            </a:r>
          </a:p>
          <a:p>
            <a:pPr algn="ctr"/>
            <a:r>
              <a:rPr lang="fr-FR" sz="3200" dirty="0" smtClean="0">
                <a:solidFill>
                  <a:srgbClr val="00B050"/>
                </a:solidFill>
              </a:rPr>
              <a:t>« agir </a:t>
            </a:r>
            <a:r>
              <a:rPr lang="fr-FR" sz="3200" dirty="0">
                <a:solidFill>
                  <a:srgbClr val="00B050"/>
                </a:solidFill>
              </a:rPr>
              <a:t>pour une société </a:t>
            </a:r>
            <a:endParaRPr lang="fr-FR" sz="3200" dirty="0" smtClean="0">
              <a:solidFill>
                <a:srgbClr val="00B050"/>
              </a:solidFill>
            </a:endParaRPr>
          </a:p>
          <a:p>
            <a:pPr algn="ctr"/>
            <a:r>
              <a:rPr lang="fr-FR" sz="3200" dirty="0" smtClean="0">
                <a:solidFill>
                  <a:srgbClr val="00B050"/>
                </a:solidFill>
              </a:rPr>
              <a:t>solidaire et inclusive »</a:t>
            </a:r>
            <a:endParaRPr lang="fr-FR" sz="3200" dirty="0">
              <a:solidFill>
                <a:srgbClr val="00B050"/>
              </a:solidFill>
            </a:endParaRPr>
          </a:p>
        </p:txBody>
      </p:sp>
      <p:sp>
        <p:nvSpPr>
          <p:cNvPr id="8" name="Espace réservé du contenu 7"/>
          <p:cNvSpPr>
            <a:spLocks noGrp="1"/>
          </p:cNvSpPr>
          <p:nvPr>
            <p:ph sz="quarter" idx="2"/>
          </p:nvPr>
        </p:nvSpPr>
        <p:spPr>
          <a:xfrm>
            <a:off x="251520" y="4869160"/>
            <a:ext cx="8208912" cy="1728192"/>
          </a:xfrm>
        </p:spPr>
        <p:txBody>
          <a:bodyPr>
            <a:normAutofit/>
          </a:bodyPr>
          <a:lstStyle/>
          <a:p>
            <a:pPr marL="118872" indent="0" algn="ctr">
              <a:buNone/>
            </a:pPr>
            <a:r>
              <a:rPr lang="fr-FR" b="1" dirty="0"/>
              <a:t>L</a:t>
            </a:r>
            <a:r>
              <a:rPr lang="fr-FR" b="1" dirty="0" smtClean="0"/>
              <a:t>es valeurs </a:t>
            </a:r>
            <a:r>
              <a:rPr lang="fr-FR" b="1" dirty="0"/>
              <a:t>que </a:t>
            </a:r>
            <a:r>
              <a:rPr lang="fr-FR" b="1" dirty="0" smtClean="0"/>
              <a:t>nous </a:t>
            </a:r>
            <a:r>
              <a:rPr lang="fr-FR" b="1" dirty="0"/>
              <a:t>défendons </a:t>
            </a:r>
            <a:r>
              <a:rPr lang="fr-FR" b="1" dirty="0" smtClean="0"/>
              <a:t>aux PEP83 sont </a:t>
            </a:r>
            <a:r>
              <a:rPr lang="fr-FR" b="1" dirty="0"/>
              <a:t>: </a:t>
            </a:r>
            <a:endParaRPr lang="fr-FR" b="1" dirty="0" smtClean="0"/>
          </a:p>
          <a:p>
            <a:pPr marL="118872" indent="0" algn="ctr">
              <a:buNone/>
            </a:pPr>
            <a:r>
              <a:rPr lang="fr-FR" b="1" dirty="0" smtClean="0"/>
              <a:t>La laïcité</a:t>
            </a:r>
            <a:r>
              <a:rPr lang="fr-FR" b="1" dirty="0"/>
              <a:t>, </a:t>
            </a:r>
            <a:r>
              <a:rPr lang="fr-FR" b="1" dirty="0" smtClean="0"/>
              <a:t>l’égalité</a:t>
            </a:r>
            <a:r>
              <a:rPr lang="fr-FR" b="1" dirty="0"/>
              <a:t>, </a:t>
            </a:r>
            <a:r>
              <a:rPr lang="fr-FR" b="1" dirty="0" smtClean="0"/>
              <a:t>la citoyenneté</a:t>
            </a:r>
            <a:r>
              <a:rPr lang="fr-FR" b="1" dirty="0"/>
              <a:t>, </a:t>
            </a:r>
            <a:r>
              <a:rPr lang="fr-FR" b="1" dirty="0" smtClean="0"/>
              <a:t>et la solidarité</a:t>
            </a:r>
            <a:r>
              <a:rPr lang="fr-FR" b="1" dirty="0"/>
              <a:t>. </a:t>
            </a:r>
          </a:p>
          <a:p>
            <a:pPr marL="118872" indent="0">
              <a:buNone/>
            </a:pPr>
            <a:endParaRPr lang="fr-FR" b="1" dirty="0"/>
          </a:p>
        </p:txBody>
      </p:sp>
      <p:pic>
        <p:nvPicPr>
          <p:cNvPr id="5" name="Image 4" descr="http://collectif-cape.fr/sites/default/files/styles/le_dessin/public/Capture3.PNG?itok=eXTIKBkV"/>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32656"/>
            <a:ext cx="2159000" cy="2857500"/>
          </a:xfrm>
          <a:prstGeom prst="rect">
            <a:avLst/>
          </a:prstGeom>
          <a:noFill/>
          <a:ln>
            <a:noFill/>
          </a:ln>
        </p:spPr>
      </p:pic>
    </p:spTree>
    <p:extLst>
      <p:ext uri="{BB962C8B-B14F-4D97-AF65-F5344CB8AC3E}">
        <p14:creationId xmlns:p14="http://schemas.microsoft.com/office/powerpoint/2010/main" val="11422998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mph" presetSubtype="0" fill="remove" nodeType="clickEffect">
                                  <p:stCondLst>
                                    <p:cond delay="0"/>
                                  </p:stCondLst>
                                  <p:childTnLst>
                                    <p:animClr clrSpc="rgb" dir="cw">
                                      <p:cBhvr override="childStyle">
                                        <p:cTn id="14" dur="250" autoRev="1" fill="remove"/>
                                        <p:tgtEl>
                                          <p:spTgt spid="8">
                                            <p:txEl>
                                              <p:pRg st="0" end="0"/>
                                            </p:txEl>
                                          </p:spTgt>
                                        </p:tgtEl>
                                        <p:attrNameLst>
                                          <p:attrName>style.color</p:attrName>
                                        </p:attrNameLst>
                                      </p:cBhvr>
                                      <p:to>
                                        <a:schemeClr val="bg1"/>
                                      </p:to>
                                    </p:animClr>
                                    <p:animClr clrSpc="rgb" dir="cw">
                                      <p:cBhvr>
                                        <p:cTn id="15" dur="250" autoRev="1" fill="remove"/>
                                        <p:tgtEl>
                                          <p:spTgt spid="8">
                                            <p:txEl>
                                              <p:pRg st="0" end="0"/>
                                            </p:txEl>
                                          </p:spTgt>
                                        </p:tgtEl>
                                        <p:attrNameLst>
                                          <p:attrName>fillcolor</p:attrName>
                                        </p:attrNameLst>
                                      </p:cBhvr>
                                      <p:to>
                                        <a:schemeClr val="bg1"/>
                                      </p:to>
                                    </p:animClr>
                                    <p:set>
                                      <p:cBhvr>
                                        <p:cTn id="16" dur="250" autoRev="1" fill="remove"/>
                                        <p:tgtEl>
                                          <p:spTgt spid="8">
                                            <p:txEl>
                                              <p:pRg st="0" end="0"/>
                                            </p:txEl>
                                          </p:spTgt>
                                        </p:tgtEl>
                                        <p:attrNameLst>
                                          <p:attrName>fill.type</p:attrName>
                                        </p:attrNameLst>
                                      </p:cBhvr>
                                      <p:to>
                                        <p:strVal val="solid"/>
                                      </p:to>
                                    </p:set>
                                    <p:set>
                                      <p:cBhvr>
                                        <p:cTn id="17" dur="250" autoRev="1" fill="remove"/>
                                        <p:tgtEl>
                                          <p:spTgt spid="8">
                                            <p:txEl>
                                              <p:pRg st="0" end="0"/>
                                            </p:txEl>
                                          </p:spTgt>
                                        </p:tgtEl>
                                        <p:attrNameLst>
                                          <p:attrName>fill.on</p:attrName>
                                        </p:attrNameLst>
                                      </p:cBhvr>
                                      <p:to>
                                        <p:strVal val="true"/>
                                      </p:to>
                                    </p:set>
                                  </p:childTnLst>
                                </p:cTn>
                              </p:par>
                              <p:par>
                                <p:cTn id="18" presetID="27" presetClass="emph" presetSubtype="0" fill="remove" nodeType="withEffect">
                                  <p:stCondLst>
                                    <p:cond delay="0"/>
                                  </p:stCondLst>
                                  <p:childTnLst>
                                    <p:animClr clrSpc="rgb" dir="cw">
                                      <p:cBhvr override="childStyle">
                                        <p:cTn id="19" dur="250" autoRev="1" fill="remove"/>
                                        <p:tgtEl>
                                          <p:spTgt spid="8">
                                            <p:txEl>
                                              <p:pRg st="1" end="1"/>
                                            </p:txEl>
                                          </p:spTgt>
                                        </p:tgtEl>
                                        <p:attrNameLst>
                                          <p:attrName>style.color</p:attrName>
                                        </p:attrNameLst>
                                      </p:cBhvr>
                                      <p:to>
                                        <a:schemeClr val="bg1"/>
                                      </p:to>
                                    </p:animClr>
                                    <p:animClr clrSpc="rgb" dir="cw">
                                      <p:cBhvr>
                                        <p:cTn id="20" dur="250" autoRev="1" fill="remove"/>
                                        <p:tgtEl>
                                          <p:spTgt spid="8">
                                            <p:txEl>
                                              <p:pRg st="1" end="1"/>
                                            </p:txEl>
                                          </p:spTgt>
                                        </p:tgtEl>
                                        <p:attrNameLst>
                                          <p:attrName>fillcolor</p:attrName>
                                        </p:attrNameLst>
                                      </p:cBhvr>
                                      <p:to>
                                        <a:schemeClr val="bg1"/>
                                      </p:to>
                                    </p:animClr>
                                    <p:set>
                                      <p:cBhvr>
                                        <p:cTn id="21" dur="250" autoRev="1" fill="remove"/>
                                        <p:tgtEl>
                                          <p:spTgt spid="8">
                                            <p:txEl>
                                              <p:pRg st="1" end="1"/>
                                            </p:txEl>
                                          </p:spTgt>
                                        </p:tgtEl>
                                        <p:attrNameLst>
                                          <p:attrName>fill.type</p:attrName>
                                        </p:attrNameLst>
                                      </p:cBhvr>
                                      <p:to>
                                        <p:strVal val="solid"/>
                                      </p:to>
                                    </p:set>
                                    <p:set>
                                      <p:cBhvr>
                                        <p:cTn id="22" dur="250" autoRev="1" fill="remove"/>
                                        <p:tgtEl>
                                          <p:spTgt spid="8">
                                            <p:txEl>
                                              <p:pRg st="1" end="1"/>
                                            </p:txEl>
                                          </p:spTgt>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p:cTn id="2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3">
                                            <p:txEl>
                                              <p:pRg st="0" end="0"/>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3">
                                            <p:txEl>
                                              <p:pRg st="1" end="1"/>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539552" y="332656"/>
            <a:ext cx="8424936" cy="2592288"/>
          </a:xfrm>
        </p:spPr>
        <p:txBody>
          <a:bodyPr>
            <a:noAutofit/>
          </a:bodyPr>
          <a:lstStyle/>
          <a:p>
            <a:pPr algn="ctr"/>
            <a:r>
              <a:rPr lang="fr-FR" sz="2400" dirty="0" smtClean="0">
                <a:solidFill>
                  <a:srgbClr val="0070C0"/>
                </a:solidFill>
              </a:rPr>
              <a:t>Cette 2</a:t>
            </a:r>
            <a:r>
              <a:rPr lang="fr-FR" sz="2400" baseline="30000" dirty="0" smtClean="0">
                <a:solidFill>
                  <a:srgbClr val="0070C0"/>
                </a:solidFill>
              </a:rPr>
              <a:t>ème</a:t>
            </a:r>
            <a:r>
              <a:rPr lang="fr-FR" sz="2400" dirty="0" smtClean="0">
                <a:solidFill>
                  <a:srgbClr val="0070C0"/>
                </a:solidFill>
              </a:rPr>
              <a:t> journée associative est </a:t>
            </a:r>
          </a:p>
          <a:p>
            <a:pPr algn="ctr"/>
            <a:r>
              <a:rPr lang="fr-FR" sz="2400" dirty="0" smtClean="0">
                <a:solidFill>
                  <a:srgbClr val="0070C0"/>
                </a:solidFill>
              </a:rPr>
              <a:t>une journée de cohésion et de rencontre</a:t>
            </a:r>
          </a:p>
          <a:p>
            <a:pPr algn="ctr"/>
            <a:r>
              <a:rPr lang="fr-FR" sz="2400" b="1" dirty="0" smtClean="0"/>
              <a:t>Nous souhaitons profiter de ce moment pour remercier :</a:t>
            </a:r>
          </a:p>
          <a:p>
            <a:pPr algn="ctr"/>
            <a:r>
              <a:rPr lang="fr-FR" sz="2400" dirty="0" smtClean="0"/>
              <a:t> L’ensemble des secrétariats pour leur coopération </a:t>
            </a:r>
          </a:p>
          <a:p>
            <a:pPr algn="ctr"/>
            <a:r>
              <a:rPr lang="fr-FR" sz="2400" dirty="0" smtClean="0"/>
              <a:t>Les personnels pour leur collaboration et </a:t>
            </a:r>
          </a:p>
          <a:p>
            <a:pPr algn="ctr"/>
            <a:r>
              <a:rPr lang="fr-FR" sz="2400" dirty="0" smtClean="0"/>
              <a:t>La direction et les administrateurs pour leur confiance</a:t>
            </a:r>
            <a:endParaRPr lang="fr-FR" sz="2400" dirty="0"/>
          </a:p>
        </p:txBody>
      </p:sp>
      <p:sp>
        <p:nvSpPr>
          <p:cNvPr id="4" name="Espace réservé du contenu 3"/>
          <p:cNvSpPr>
            <a:spLocks noGrp="1"/>
          </p:cNvSpPr>
          <p:nvPr>
            <p:ph sz="quarter" idx="2"/>
          </p:nvPr>
        </p:nvSpPr>
        <p:spPr>
          <a:xfrm>
            <a:off x="457200" y="3068960"/>
            <a:ext cx="7931224" cy="3456384"/>
          </a:xfrm>
          <a:noFill/>
        </p:spPr>
        <p:txBody>
          <a:bodyPr>
            <a:normAutofit fontScale="92500" lnSpcReduction="10000"/>
          </a:bodyPr>
          <a:lstStyle/>
          <a:p>
            <a:pPr marL="118872" indent="0" algn="ctr">
              <a:buNone/>
            </a:pPr>
            <a:r>
              <a:rPr lang="fr-FR" sz="3600" i="1" dirty="0" smtClean="0"/>
              <a:t>Le siège doit rester synonyme de </a:t>
            </a:r>
            <a:r>
              <a:rPr lang="fr-FR" sz="3600" dirty="0" smtClean="0"/>
              <a:t>: </a:t>
            </a:r>
          </a:p>
          <a:p>
            <a:pPr marL="118872" indent="0">
              <a:buNone/>
            </a:pPr>
            <a:r>
              <a:rPr lang="fr-FR" sz="3600" dirty="0" smtClean="0">
                <a:solidFill>
                  <a:srgbClr val="FFFF00"/>
                </a:solidFill>
              </a:rPr>
              <a:t>S</a:t>
            </a:r>
            <a:r>
              <a:rPr lang="fr-FR" sz="3600" dirty="0" smtClean="0"/>
              <a:t>                  </a:t>
            </a:r>
            <a:r>
              <a:rPr lang="fr-FR" sz="3600" dirty="0" smtClean="0">
                <a:solidFill>
                  <a:srgbClr val="FFFF00"/>
                </a:solidFill>
              </a:rPr>
              <a:t>S</a:t>
            </a:r>
            <a:r>
              <a:rPr lang="fr-FR" sz="3600" dirty="0" smtClean="0"/>
              <a:t>outien</a:t>
            </a:r>
          </a:p>
          <a:p>
            <a:pPr marL="118872" indent="0">
              <a:buNone/>
            </a:pPr>
            <a:r>
              <a:rPr lang="fr-FR" sz="3600" dirty="0" smtClean="0">
                <a:solidFill>
                  <a:schemeClr val="accent5">
                    <a:lumMod val="60000"/>
                    <a:lumOff val="40000"/>
                  </a:schemeClr>
                </a:solidFill>
              </a:rPr>
              <a:t>I</a:t>
            </a:r>
            <a:r>
              <a:rPr lang="fr-FR" sz="3600" dirty="0" smtClean="0"/>
              <a:t>			</a:t>
            </a:r>
            <a:r>
              <a:rPr lang="fr-FR" sz="3600" dirty="0"/>
              <a:t> </a:t>
            </a:r>
            <a:r>
              <a:rPr lang="fr-FR" sz="3600" dirty="0" smtClean="0"/>
              <a:t>  </a:t>
            </a:r>
            <a:r>
              <a:rPr lang="fr-FR" sz="3600" dirty="0" smtClean="0">
                <a:solidFill>
                  <a:schemeClr val="accent5">
                    <a:lumMod val="60000"/>
                    <a:lumOff val="40000"/>
                  </a:schemeClr>
                </a:solidFill>
              </a:rPr>
              <a:t>I</a:t>
            </a:r>
            <a:r>
              <a:rPr lang="fr-FR" sz="3600" dirty="0" smtClean="0"/>
              <a:t>mplication</a:t>
            </a:r>
          </a:p>
          <a:p>
            <a:pPr marL="118872" indent="0">
              <a:buNone/>
            </a:pPr>
            <a:r>
              <a:rPr lang="fr-FR" sz="3600" dirty="0" smtClean="0">
                <a:solidFill>
                  <a:srgbClr val="FF0000"/>
                </a:solidFill>
              </a:rPr>
              <a:t>E</a:t>
            </a:r>
            <a:r>
              <a:rPr lang="fr-FR" sz="3600" dirty="0" smtClean="0"/>
              <a:t>				</a:t>
            </a:r>
            <a:r>
              <a:rPr lang="fr-FR" sz="3600" dirty="0" smtClean="0">
                <a:solidFill>
                  <a:srgbClr val="FF0000"/>
                </a:solidFill>
              </a:rPr>
              <a:t>E</a:t>
            </a:r>
            <a:r>
              <a:rPr lang="fr-FR" sz="3600" dirty="0" smtClean="0"/>
              <a:t>coute</a:t>
            </a:r>
          </a:p>
          <a:p>
            <a:pPr marL="118872" indent="0">
              <a:buNone/>
            </a:pPr>
            <a:r>
              <a:rPr lang="fr-FR" sz="3600" dirty="0" smtClean="0">
                <a:solidFill>
                  <a:schemeClr val="accent3">
                    <a:lumMod val="60000"/>
                    <a:lumOff val="40000"/>
                  </a:schemeClr>
                </a:solidFill>
              </a:rPr>
              <a:t>G </a:t>
            </a:r>
            <a:r>
              <a:rPr lang="fr-FR" sz="3600" dirty="0" smtClean="0"/>
              <a:t>                 		    </a:t>
            </a:r>
            <a:r>
              <a:rPr lang="fr-FR" sz="3600" dirty="0" smtClean="0">
                <a:solidFill>
                  <a:schemeClr val="accent3">
                    <a:lumMod val="60000"/>
                    <a:lumOff val="40000"/>
                  </a:schemeClr>
                </a:solidFill>
              </a:rPr>
              <a:t>G</a:t>
            </a:r>
            <a:r>
              <a:rPr lang="fr-FR" sz="3600" dirty="0" smtClean="0"/>
              <a:t>estion</a:t>
            </a:r>
          </a:p>
          <a:p>
            <a:pPr marL="118872" indent="0">
              <a:buNone/>
            </a:pPr>
            <a:r>
              <a:rPr lang="fr-FR" sz="3600" dirty="0" smtClean="0">
                <a:solidFill>
                  <a:srgbClr val="0070C0"/>
                </a:solidFill>
              </a:rPr>
              <a:t>E</a:t>
            </a:r>
            <a:r>
              <a:rPr lang="fr-FR" sz="3600" dirty="0" smtClean="0"/>
              <a:t>					</a:t>
            </a:r>
            <a:r>
              <a:rPr lang="fr-FR" sz="3600" dirty="0" smtClean="0">
                <a:solidFill>
                  <a:srgbClr val="0070C0"/>
                </a:solidFill>
              </a:rPr>
              <a:t>E</a:t>
            </a:r>
            <a:r>
              <a:rPr lang="fr-FR" sz="3600" dirty="0" smtClean="0"/>
              <a:t>change</a:t>
            </a:r>
          </a:p>
          <a:p>
            <a:pPr marL="118872" indent="0">
              <a:buNone/>
            </a:pPr>
            <a:endParaRPr lang="fr-FR" sz="3600" dirty="0" smtClean="0"/>
          </a:p>
          <a:p>
            <a:pPr lvl="8"/>
            <a:endParaRPr lang="fr-FR" sz="3200" dirty="0" smtClean="0"/>
          </a:p>
          <a:p>
            <a:pPr marL="118872" indent="0">
              <a:buNone/>
            </a:pPr>
            <a:endParaRPr lang="fr-FR" dirty="0"/>
          </a:p>
        </p:txBody>
      </p:sp>
      <p:sp>
        <p:nvSpPr>
          <p:cNvPr id="7" name="Bouton d’action : Suivant 6">
            <a:hlinkClick r:id="" action="ppaction://hlinkshowjump?jump=nextslide" highlightClick="1"/>
          </p:cNvPr>
          <p:cNvSpPr/>
          <p:nvPr/>
        </p:nvSpPr>
        <p:spPr>
          <a:xfrm>
            <a:off x="1187624" y="3744618"/>
            <a:ext cx="1440160" cy="21602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Bouton d’action : Suivant 7">
            <a:hlinkClick r:id="" action="ppaction://hlinkshowjump?jump=nextslide" highlightClick="1"/>
          </p:cNvPr>
          <p:cNvSpPr/>
          <p:nvPr/>
        </p:nvSpPr>
        <p:spPr>
          <a:xfrm>
            <a:off x="1187624" y="4365104"/>
            <a:ext cx="1440160" cy="21602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Bouton d’action : Suivant 8">
            <a:hlinkClick r:id="" action="ppaction://hlinkshowjump?jump=nextslide" highlightClick="1"/>
          </p:cNvPr>
          <p:cNvSpPr/>
          <p:nvPr/>
        </p:nvSpPr>
        <p:spPr>
          <a:xfrm>
            <a:off x="1187624" y="4797152"/>
            <a:ext cx="1440160" cy="21602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Bouton d’action : Suivant 9">
            <a:hlinkClick r:id="" action="ppaction://hlinkshowjump?jump=nextslide" highlightClick="1"/>
          </p:cNvPr>
          <p:cNvSpPr/>
          <p:nvPr/>
        </p:nvSpPr>
        <p:spPr>
          <a:xfrm>
            <a:off x="1195331" y="5396289"/>
            <a:ext cx="1440160" cy="21602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Bouton d’action : Suivant 10">
            <a:hlinkClick r:id="" action="ppaction://hlinkshowjump?jump=nextslide" highlightClick="1"/>
          </p:cNvPr>
          <p:cNvSpPr/>
          <p:nvPr/>
        </p:nvSpPr>
        <p:spPr>
          <a:xfrm>
            <a:off x="1187624" y="5949280"/>
            <a:ext cx="1440160" cy="21602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310453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3">
                                            <p:txEl>
                                              <p:pRg st="1" end="1"/>
                                            </p:txEl>
                                          </p:spTgt>
                                        </p:tgtEl>
                                        <p:attrNameLst>
                                          <p:attrName>style.fontWeight</p:attrName>
                                        </p:attrNameLst>
                                      </p:cBhvr>
                                      <p:to>
                                        <p:strVal val="bold"/>
                                      </p:to>
                                    </p:set>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3">
                                            <p:txEl>
                                              <p:pRg st="2" end="2"/>
                                            </p:txEl>
                                          </p:spTgt>
                                        </p:tgtEl>
                                      </p:cBhvr>
                                    </p:animEffect>
                                    <p:animScale>
                                      <p:cBhvr>
                                        <p:cTn id="13" dur="250" autoRev="1" fill="hold"/>
                                        <p:tgtEl>
                                          <p:spTgt spid="3">
                                            <p:txEl>
                                              <p:pRg st="2" end="2"/>
                                            </p:txEl>
                                          </p:spTgt>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36" presetClass="emph" presetSubtype="0" fill="hold" nodeType="clickEffect">
                                  <p:stCondLst>
                                    <p:cond delay="0"/>
                                  </p:stCondLst>
                                  <p:iterate type="lt">
                                    <p:tmPct val="10000"/>
                                  </p:iterate>
                                  <p:childTnLst>
                                    <p:animScale>
                                      <p:cBhvr>
                                        <p:cTn id="17" dur="250" autoRev="1" fill="hold">
                                          <p:stCondLst>
                                            <p:cond delay="0"/>
                                          </p:stCondLst>
                                        </p:cTn>
                                        <p:tgtEl>
                                          <p:spTgt spid="3">
                                            <p:txEl>
                                              <p:pRg st="3" end="3"/>
                                            </p:txEl>
                                          </p:spTgt>
                                        </p:tgtEl>
                                      </p:cBhvr>
                                      <p:to x="80000" y="100000"/>
                                    </p:animScale>
                                    <p:anim by="(#ppt_w*0.10)" calcmode="lin" valueType="num">
                                      <p:cBhvr>
                                        <p:cTn id="18" dur="250" autoRev="1" fill="hold">
                                          <p:stCondLst>
                                            <p:cond delay="0"/>
                                          </p:stCondLst>
                                        </p:cTn>
                                        <p:tgtEl>
                                          <p:spTgt spid="3">
                                            <p:txEl>
                                              <p:pRg st="3" end="3"/>
                                            </p:txEl>
                                          </p:spTgt>
                                        </p:tgtEl>
                                        <p:attrNameLst>
                                          <p:attrName>ppt_x</p:attrName>
                                        </p:attrNameLst>
                                      </p:cBhvr>
                                    </p:anim>
                                    <p:anim by="(-#ppt_w*0.10)" calcmode="lin" valueType="num">
                                      <p:cBhvr>
                                        <p:cTn id="19" dur="250" autoRev="1" fill="hold">
                                          <p:stCondLst>
                                            <p:cond delay="0"/>
                                          </p:stCondLst>
                                        </p:cTn>
                                        <p:tgtEl>
                                          <p:spTgt spid="3">
                                            <p:txEl>
                                              <p:pRg st="3" end="3"/>
                                            </p:txEl>
                                          </p:spTgt>
                                        </p:tgtEl>
                                        <p:attrNameLst>
                                          <p:attrName>ppt_y</p:attrName>
                                        </p:attrNameLst>
                                      </p:cBhvr>
                                    </p:anim>
                                    <p:animRot by="-480000">
                                      <p:cBhvr>
                                        <p:cTn id="20" dur="250" autoRev="1" fill="hold">
                                          <p:stCondLst>
                                            <p:cond delay="0"/>
                                          </p:stCondLst>
                                        </p:cTn>
                                        <p:tgtEl>
                                          <p:spTgt spid="3">
                                            <p:txEl>
                                              <p:pRg st="3" end="3"/>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3">
                                            <p:txEl>
                                              <p:pRg st="4" end="4"/>
                                            </p:txEl>
                                          </p:spTgt>
                                        </p:tgtEl>
                                      </p:cBhvr>
                                    </p:animEffect>
                                    <p:animScale>
                                      <p:cBhvr>
                                        <p:cTn id="25" dur="250" autoRev="1" fill="hold"/>
                                        <p:tgtEl>
                                          <p:spTgt spid="3">
                                            <p:txEl>
                                              <p:pRg st="4" end="4"/>
                                            </p:txEl>
                                          </p:spTgt>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16" presetClass="emph" presetSubtype="0" fill="hold" nodeType="clickEffect">
                                  <p:stCondLst>
                                    <p:cond delay="0"/>
                                  </p:stCondLst>
                                  <p:iterate type="lt">
                                    <p:tmPct val="4000"/>
                                  </p:iterate>
                                  <p:childTnLst>
                                    <p:set>
                                      <p:cBhvr override="childStyle">
                                        <p:cTn id="29" dur="500" fill="hold"/>
                                        <p:tgtEl>
                                          <p:spTgt spid="3">
                                            <p:txEl>
                                              <p:pRg st="5" end="5"/>
                                            </p:txEl>
                                          </p:spTgt>
                                        </p:tgtEl>
                                        <p:attrNameLst>
                                          <p:attrName>style.color</p:attrName>
                                        </p:attrNameLst>
                                      </p:cBhvr>
                                      <p:to>
                                        <p:clrVal>
                                          <a:schemeClr val="accent2"/>
                                        </p:clrVal>
                                      </p:to>
                                    </p:set>
                                    <p:set>
                                      <p:cBhvr>
                                        <p:cTn id="30" dur="500" fill="hold"/>
                                        <p:tgtEl>
                                          <p:spTgt spid="3">
                                            <p:txEl>
                                              <p:pRg st="5" end="5"/>
                                            </p:txEl>
                                          </p:spTgt>
                                        </p:tgtEl>
                                        <p:attrNameLst>
                                          <p:attrName>fillcolor</p:attrName>
                                        </p:attrNameLst>
                                      </p:cBhvr>
                                      <p:to>
                                        <p:clrVal>
                                          <a:schemeClr val="accent2"/>
                                        </p:clrVal>
                                      </p:to>
                                    </p:set>
                                    <p:set>
                                      <p:cBhvr>
                                        <p:cTn id="31" dur="500"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694</TotalTime>
  <Words>398</Words>
  <Application>Microsoft Office PowerPoint</Application>
  <PresentationFormat>Affichage à l'écran (4:3)</PresentationFormat>
  <Paragraphs>59</Paragraphs>
  <Slides>7</Slides>
  <Notes>1</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Solstice</vt:lpstr>
      <vt:lpstr>Le siège c’est avant tout une équipe</vt:lpstr>
      <vt:lpstr>Nous traitons toutes les demandes concernant  tous les sujets : dossiers financiers, comptables, juridiques, ressources humaines, mais aussi  les services généraux, la communication, les grands chantiers, et les travaux de secrétariat de l’association.</vt:lpstr>
      <vt:lpstr>      « Le pôle solidarité »  Nous travaillons ensemble pour aider les enfants,  les adolescents et leur famille.  Notre soutien financier est tourné vers les classes de découvertes, la restauration scolaire et les secours d’urgence. Nous œuvrons avec les administrateurs pour traiter les dossiers et tenter d’obtenir des subventions. Leur aide est essentielle. </vt:lpstr>
      <vt:lpstr>Notre but prioritaire est également l’aide auprès des différents services notre devise « Echanger et construire ensemble »</vt:lpstr>
      <vt:lpstr>Nous travaillons en étroite collaboration avec les administrateurs et la direction.  Les administrateurs qui nous apportent leur soutien, leur écoute, leurs compétences et  leur temps… Notre devise : </vt:lpstr>
      <vt:lpstr>Le projet associatif porté par  le siège est orienté autour de  4 axes en cohérence avec  le projet fédéral  le projet de l’URPEP et  les projets des services </vt:lpstr>
      <vt:lpstr>Présentation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siège c’est avant tout équipe</dc:title>
  <dc:creator>christelle</dc:creator>
  <cp:lastModifiedBy>Christine Perenon</cp:lastModifiedBy>
  <cp:revision>55</cp:revision>
  <cp:lastPrinted>2017-01-10T12:45:05Z</cp:lastPrinted>
  <dcterms:created xsi:type="dcterms:W3CDTF">2017-01-02T17:24:06Z</dcterms:created>
  <dcterms:modified xsi:type="dcterms:W3CDTF">2017-02-09T08:36:43Z</dcterms:modified>
</cp:coreProperties>
</file>